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comments/comment1.xml" ContentType="application/vnd.openxmlformats-officedocument.presentationml.comments+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Open Sans" panose="020B0606030504020204" pitchFamily="34" charset="0"/>
      <p:regular r:id="rId14"/>
      <p:bold r:id="rId15"/>
      <p:italic r:id="rId16"/>
      <p:boldItalic r:id="rId17"/>
    </p:embeddedFont>
    <p:embeddedFont>
      <p:font typeface="PT Serif" panose="020A0603040505020204" pitchFamily="18"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gitte Lauwer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520"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commentAuthors" Target="commentAuthors.xml"/><Relationship Id="rId27" Type="http://schemas.openxmlformats.org/officeDocument/2006/relationships/customXml" Target="../customXml/item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3-03-23T10:38:33.989" idx="1">
    <p:pos x="6000" y="0"/>
    <p:text>Dit zou je ook kunnen vormgeven in de vorm van een weegschaal.</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20e47cd038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20e47cd038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1a6956c9a0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1a6956c9a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174d8e52e7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174d8e52e7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20e47cd03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20e47cd03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20e47cd03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20e47cd03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20d779bf7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20d779bf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20e47cd038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20e47cd038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df6709a3e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df6709a3e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20e47cd038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20e47cd038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20e47cd038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20e47cd038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raining"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lvl1pPr lvl="0" algn="ctr">
              <a:spcBef>
                <a:spcPts val="0"/>
              </a:spcBef>
              <a:spcAft>
                <a:spcPts val="0"/>
              </a:spcAft>
              <a:buClr>
                <a:srgbClr val="FFFFFF"/>
              </a:buClr>
              <a:buSzPts val="5000"/>
              <a:buFont typeface="Open Sans"/>
              <a:buNone/>
              <a:defRPr sz="5000" b="1">
                <a:solidFill>
                  <a:srgbClr val="FFFFFF"/>
                </a:solidFill>
                <a:latin typeface="Open Sans"/>
                <a:ea typeface="Open Sans"/>
                <a:cs typeface="Open Sans"/>
                <a:sym typeface="Open Sa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rgbClr val="137E98"/>
        </a:solidFill>
        <a:effectLst/>
      </p:bgPr>
    </p:bg>
    <p:spTree>
      <p:nvGrpSpPr>
        <p:cNvPr id="1" name="Shape 36"/>
        <p:cNvGrpSpPr/>
        <p:nvPr/>
      </p:nvGrpSpPr>
      <p:grpSpPr>
        <a:xfrm>
          <a:off x="0" y="0"/>
          <a:ext cx="0" cy="0"/>
          <a:chOff x="0" y="0"/>
          <a:chExt cx="0" cy="0"/>
        </a:xfrm>
      </p:grpSpPr>
      <p:sp>
        <p:nvSpPr>
          <p:cNvPr id="37" name="Google Shape;37;p11"/>
          <p:cNvSpPr/>
          <p:nvPr/>
        </p:nvSpPr>
        <p:spPr>
          <a:xfrm>
            <a:off x="4572000" y="-125"/>
            <a:ext cx="4572000" cy="5143500"/>
          </a:xfrm>
          <a:prstGeom prst="rect">
            <a:avLst/>
          </a:prstGeom>
          <a:solidFill>
            <a:srgbClr val="86B6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200"/>
              <a:buFont typeface="Open Sans"/>
              <a:buNone/>
              <a:defRPr sz="4200" b="1">
                <a:solidFill>
                  <a:schemeClr val="lt1"/>
                </a:solidFill>
                <a:latin typeface="Open Sans"/>
                <a:ea typeface="Open Sans"/>
                <a:cs typeface="Open Sans"/>
                <a:sym typeface="Open Sans"/>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1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2100"/>
              <a:buFont typeface="PT Serif"/>
              <a:buNone/>
              <a:defRPr sz="2100">
                <a:solidFill>
                  <a:schemeClr val="lt1"/>
                </a:solidFill>
                <a:latin typeface="PT Serif"/>
                <a:ea typeface="PT Serif"/>
                <a:cs typeface="PT Serif"/>
                <a:sym typeface="PT Serif"/>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1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41" name="Google Shape;4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Afbeelding met bijschrift">
  <p:cSld name="CAPTION_ONLY">
    <p:bg>
      <p:bgPr>
        <a:solidFill>
          <a:srgbClr val="86B6C1"/>
        </a:solidFill>
        <a:effectLst/>
      </p:bgPr>
    </p:bg>
    <p:spTree>
      <p:nvGrpSpPr>
        <p:cNvPr id="1" name="Shape 42"/>
        <p:cNvGrpSpPr/>
        <p:nvPr/>
      </p:nvGrpSpPr>
      <p:grpSpPr>
        <a:xfrm>
          <a:off x="0" y="0"/>
          <a:ext cx="0" cy="0"/>
          <a:chOff x="0" y="0"/>
          <a:chExt cx="0" cy="0"/>
        </a:xfrm>
      </p:grpSpPr>
      <p:sp>
        <p:nvSpPr>
          <p:cNvPr id="43" name="Google Shape;43;p12"/>
          <p:cNvSpPr>
            <a:spLocks noGrp="1"/>
          </p:cNvSpPr>
          <p:nvPr>
            <p:ph type="pic" idx="2"/>
          </p:nvPr>
        </p:nvSpPr>
        <p:spPr>
          <a:xfrm>
            <a:off x="10050" y="-10050"/>
            <a:ext cx="9144000" cy="5143500"/>
          </a:xfrm>
          <a:prstGeom prst="rect">
            <a:avLst/>
          </a:prstGeom>
          <a:noFill/>
          <a:ln>
            <a:noFill/>
          </a:ln>
        </p:spPr>
      </p:sp>
      <p:sp>
        <p:nvSpPr>
          <p:cNvPr id="44" name="Google Shape;44;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5" name="Google Shape;4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Afbeelding verticaal met bijschrift">
  <p:cSld name="CAPTION_ONLY_1">
    <p:bg>
      <p:bgPr>
        <a:solidFill>
          <a:srgbClr val="86B6C1"/>
        </a:solidFill>
        <a:effectLst/>
      </p:bgPr>
    </p:bg>
    <p:spTree>
      <p:nvGrpSpPr>
        <p:cNvPr id="1" name="Shape 46"/>
        <p:cNvGrpSpPr/>
        <p:nvPr/>
      </p:nvGrpSpPr>
      <p:grpSpPr>
        <a:xfrm>
          <a:off x="0" y="0"/>
          <a:ext cx="0" cy="0"/>
          <a:chOff x="0" y="0"/>
          <a:chExt cx="0" cy="0"/>
        </a:xfrm>
      </p:grpSpPr>
      <p:sp>
        <p:nvSpPr>
          <p:cNvPr id="47" name="Google Shape;47;p13"/>
          <p:cNvSpPr>
            <a:spLocks noGrp="1"/>
          </p:cNvSpPr>
          <p:nvPr>
            <p:ph type="pic" idx="2"/>
          </p:nvPr>
        </p:nvSpPr>
        <p:spPr>
          <a:xfrm>
            <a:off x="4587125" y="-10050"/>
            <a:ext cx="4566900" cy="5143500"/>
          </a:xfrm>
          <a:prstGeom prst="rect">
            <a:avLst/>
          </a:prstGeom>
          <a:noFill/>
          <a:ln>
            <a:noFill/>
          </a:ln>
        </p:spPr>
      </p:sp>
      <p:sp>
        <p:nvSpPr>
          <p:cNvPr id="48" name="Google Shape;48;p1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9" name="Google Shape;49;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ijfer">
  <p:cSld name="BIG_NUMBER">
    <p:bg>
      <p:bgPr>
        <a:solidFill>
          <a:srgbClr val="86B6C1"/>
        </a:solidFill>
        <a:effectLst/>
      </p:bgPr>
    </p:bg>
    <p:spTree>
      <p:nvGrpSpPr>
        <p:cNvPr id="1" name="Shape 50"/>
        <p:cNvGrpSpPr/>
        <p:nvPr/>
      </p:nvGrpSpPr>
      <p:grpSpPr>
        <a:xfrm>
          <a:off x="0" y="0"/>
          <a:ext cx="0" cy="0"/>
          <a:chOff x="0" y="0"/>
          <a:chExt cx="0" cy="0"/>
        </a:xfrm>
      </p:grpSpPr>
      <p:sp>
        <p:nvSpPr>
          <p:cNvPr id="51" name="Google Shape;51;p14"/>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Font typeface="Open Sans"/>
              <a:buNone/>
              <a:defRPr sz="12000" b="1">
                <a:solidFill>
                  <a:schemeClr val="lt1"/>
                </a:solidFill>
                <a:latin typeface="Open Sans"/>
                <a:ea typeface="Open Sans"/>
                <a:cs typeface="Open Sans"/>
                <a:sym typeface="Open Sans"/>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2" name="Google Shape;52;p14"/>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53" name="Google Shape;53;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Afbeelding" type="blank">
  <p:cSld name="BLANK">
    <p:bg>
      <p:bgPr>
        <a:solidFill>
          <a:srgbClr val="86B6C1"/>
        </a:solidFill>
        <a:effectLst/>
      </p:bgPr>
    </p:bg>
    <p:spTree>
      <p:nvGrpSpPr>
        <p:cNvPr id="1" name="Shape 54"/>
        <p:cNvGrpSpPr/>
        <p:nvPr/>
      </p:nvGrpSpPr>
      <p:grpSpPr>
        <a:xfrm>
          <a:off x="0" y="0"/>
          <a:ext cx="0" cy="0"/>
          <a:chOff x="0" y="0"/>
          <a:chExt cx="0" cy="0"/>
        </a:xfrm>
      </p:grpSpPr>
      <p:sp>
        <p:nvSpPr>
          <p:cNvPr id="55" name="Google Shape;55;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
        <p:nvSpPr>
          <p:cNvPr id="56" name="Google Shape;56;p15"/>
          <p:cNvSpPr>
            <a:spLocks noGrp="1"/>
          </p:cNvSpPr>
          <p:nvPr>
            <p:ph type="pic" idx="2"/>
          </p:nvPr>
        </p:nvSpPr>
        <p:spPr>
          <a:xfrm>
            <a:off x="0" y="0"/>
            <a:ext cx="9144000" cy="51435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Afbeelding verticaal">
  <p:cSld name="BLANK_2">
    <p:bg>
      <p:bgPr>
        <a:solidFill>
          <a:srgbClr val="86B6C1"/>
        </a:solidFill>
        <a:effectLst/>
      </p:bgPr>
    </p:bg>
    <p:spTree>
      <p:nvGrpSpPr>
        <p:cNvPr id="1" name="Shape 57"/>
        <p:cNvGrpSpPr/>
        <p:nvPr/>
      </p:nvGrpSpPr>
      <p:grpSpPr>
        <a:xfrm>
          <a:off x="0" y="0"/>
          <a:ext cx="0" cy="0"/>
          <a:chOff x="0" y="0"/>
          <a:chExt cx="0" cy="0"/>
        </a:xfrm>
      </p:grpSpPr>
      <p:sp>
        <p:nvSpPr>
          <p:cNvPr id="58" name="Google Shape;58;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
        <p:nvSpPr>
          <p:cNvPr id="59" name="Google Shape;59;p16"/>
          <p:cNvSpPr>
            <a:spLocks noGrp="1"/>
          </p:cNvSpPr>
          <p:nvPr>
            <p:ph type="pic" idx="2"/>
          </p:nvPr>
        </p:nvSpPr>
        <p:spPr>
          <a:xfrm>
            <a:off x="4572000" y="0"/>
            <a:ext cx="4572000" cy="51435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eeg">
  <p:cSld name="BLANK_1">
    <p:bg>
      <p:bgPr>
        <a:blipFill>
          <a:blip r:embed="rId2">
            <a:alphaModFix/>
          </a:blip>
          <a:stretch>
            <a:fillRect/>
          </a:stretch>
        </a:blipFill>
        <a:effectLst/>
      </p:bgPr>
    </p:bg>
    <p:spTree>
      <p:nvGrpSpPr>
        <p:cNvPr id="1" name="Shape 60"/>
        <p:cNvGrpSpPr/>
        <p:nvPr/>
      </p:nvGrpSpPr>
      <p:grpSpPr>
        <a:xfrm>
          <a:off x="0" y="0"/>
          <a:ext cx="0" cy="0"/>
          <a:chOff x="0" y="0"/>
          <a:chExt cx="0" cy="0"/>
        </a:xfrm>
      </p:grpSpPr>
      <p:sp>
        <p:nvSpPr>
          <p:cNvPr id="61" name="Google Shape;61;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oofdstuk" type="secHead">
  <p:cSld name="SECTION_HEADER">
    <p:bg>
      <p:bgPr>
        <a:solidFill>
          <a:srgbClr val="137E98"/>
        </a:solid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934500" y="874200"/>
            <a:ext cx="7275000" cy="2031300"/>
          </a:xfrm>
          <a:prstGeom prst="rect">
            <a:avLst/>
          </a:prstGeom>
        </p:spPr>
        <p:txBody>
          <a:bodyPr spcFirstLastPara="1" wrap="square" lIns="91425" tIns="91425" rIns="91425" bIns="91425" anchor="ctr" anchorCtr="0">
            <a:normAutofit/>
          </a:bodyPr>
          <a:lstStyle>
            <a:lvl1pPr lvl="0" algn="ctr">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espreek (en presenteer)">
  <p:cSld name="SECTION_HEADER_1">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7" name="Google Shape;1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e-opdracht">
  <p:cSld name="SECTION_HEADER_1_1">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0" name="Google Shape;2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resentatie / Leg uit">
  <p:cSld name="SECTION_HEADER_1_1_1">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3" name="Google Shape;2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Rollenspel">
  <p:cSld name="SECTION_HEADER_1_1_1_1">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6" name="Google Shape;2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tellingen">
  <p:cSld name="SECTION_HEADER_1_1_1_1_1">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9" name="Google Shape;29;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telling">
  <p:cSld name="MAIN_POINT">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2" name="Google Shape;3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espreek: detail">
  <p:cSld name="MAIN_POINT_1">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5" name="Google Shape;3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86B6C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Open Sans"/>
              <a:buNone/>
              <a:defRPr sz="2800" b="1">
                <a:solidFill>
                  <a:schemeClr val="lt1"/>
                </a:solidFill>
                <a:latin typeface="Open Sans"/>
                <a:ea typeface="Open Sans"/>
                <a:cs typeface="Open Sans"/>
                <a:sym typeface="Open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1"/>
              </a:buClr>
              <a:buSzPts val="1800"/>
              <a:buFont typeface="PT Serif"/>
              <a:buChar char="●"/>
              <a:defRPr sz="1800">
                <a:solidFill>
                  <a:schemeClr val="lt1"/>
                </a:solidFill>
                <a:latin typeface="PT Serif"/>
                <a:ea typeface="PT Serif"/>
                <a:cs typeface="PT Serif"/>
                <a:sym typeface="PT Serif"/>
              </a:defRPr>
            </a:lvl1pPr>
            <a:lvl2pPr marL="914400" lvl="1"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8"/>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werkstress en </a:t>
            </a:r>
            <a:endParaRPr/>
          </a:p>
          <a:p>
            <a:pPr marL="0" lvl="0" indent="0" algn="ctr" rtl="0">
              <a:spcBef>
                <a:spcPts val="0"/>
              </a:spcBef>
              <a:spcAft>
                <a:spcPts val="0"/>
              </a:spcAft>
              <a:buNone/>
            </a:pPr>
            <a:r>
              <a:rPr lang="nl"/>
              <a:t>burn-out voorkomen</a:t>
            </a:r>
            <a:endParaRPr/>
          </a:p>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7"/>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740" b="0"/>
              <a:t>Hoe kunnen we werkstress verminderen:</a:t>
            </a:r>
            <a:endParaRPr sz="2740" b="0"/>
          </a:p>
          <a:p>
            <a:pPr marL="457200" lvl="0" indent="-402590" algn="l" rtl="0">
              <a:spcBef>
                <a:spcPts val="0"/>
              </a:spcBef>
              <a:spcAft>
                <a:spcPts val="0"/>
              </a:spcAft>
              <a:buSzPts val="2740"/>
              <a:buChar char="›"/>
            </a:pPr>
            <a:r>
              <a:rPr lang="nl" sz="2740" b="0"/>
              <a:t>als individu?</a:t>
            </a:r>
            <a:endParaRPr sz="2740" b="0"/>
          </a:p>
          <a:p>
            <a:pPr marL="457200" lvl="0" indent="-402590" algn="l" rtl="0">
              <a:spcBef>
                <a:spcPts val="0"/>
              </a:spcBef>
              <a:spcAft>
                <a:spcPts val="0"/>
              </a:spcAft>
              <a:buSzPts val="2740"/>
              <a:buChar char="›"/>
            </a:pPr>
            <a:r>
              <a:rPr lang="nl" sz="2740" b="0"/>
              <a:t>als organisatie?</a:t>
            </a:r>
            <a:endParaRPr sz="2740" b="0"/>
          </a:p>
          <a:p>
            <a:pPr marL="0" lvl="0" indent="0" algn="l" rtl="0">
              <a:spcBef>
                <a:spcPts val="1000"/>
              </a:spcBef>
              <a:spcAft>
                <a:spcPts val="0"/>
              </a:spcAft>
              <a:buNone/>
            </a:pPr>
            <a:r>
              <a:rPr lang="nl" sz="2740" b="0"/>
              <a:t>Welke goede voorbeelden zijn er van bedrijven of organisaties rond het voorkomen van werkstress of waar de problemen goed worden aangepakt?</a:t>
            </a:r>
            <a:endParaRPr sz="2740" b="0"/>
          </a:p>
          <a:p>
            <a:pPr marL="0" lvl="0" indent="0" algn="l" rtl="0">
              <a:spcBef>
                <a:spcPts val="1000"/>
              </a:spcBef>
              <a:spcAft>
                <a:spcPts val="0"/>
              </a:spcAft>
              <a:buNone/>
            </a:pPr>
            <a:endParaRPr sz="2740" b="0"/>
          </a:p>
          <a:p>
            <a:pPr marL="0" lvl="0" indent="0" algn="l" rtl="0">
              <a:spcBef>
                <a:spcPts val="1000"/>
              </a:spcBef>
              <a:spcAft>
                <a:spcPts val="0"/>
              </a:spcAft>
              <a:buNone/>
            </a:pPr>
            <a:endParaRPr sz="2740" b="0"/>
          </a:p>
          <a:p>
            <a:pPr marL="0" lvl="0" indent="0" algn="l" rtl="0">
              <a:spcBef>
                <a:spcPts val="1000"/>
              </a:spcBef>
              <a:spcAft>
                <a:spcPts val="0"/>
              </a:spcAft>
              <a:buNone/>
            </a:pPr>
            <a:endParaRPr sz="2740" b="0"/>
          </a:p>
          <a:p>
            <a:pPr marL="0" lvl="0" indent="0" algn="l" rtl="0">
              <a:spcBef>
                <a:spcPts val="1000"/>
              </a:spcBef>
              <a:spcAft>
                <a:spcPts val="0"/>
              </a:spcAft>
              <a:buNone/>
            </a:pPr>
            <a:endParaRPr sz="2740" b="0"/>
          </a:p>
          <a:p>
            <a:pPr marL="0" lvl="0" indent="0" algn="l" rtl="0">
              <a:spcBef>
                <a:spcPts val="1000"/>
              </a:spcBef>
              <a:spcAft>
                <a:spcPts val="1000"/>
              </a:spcAft>
              <a:buNone/>
            </a:pPr>
            <a:endParaRPr sz="2740"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Afsluiter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dirty="0"/>
              <a:t>Introductie</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20"/>
          <p:cNvSpPr txBox="1">
            <a:spLocks noGrp="1"/>
          </p:cNvSpPr>
          <p:nvPr>
            <p:ph type="title" idx="4294967295"/>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740" i="1" dirty="0">
                <a:latin typeface="PT Serif"/>
                <a:ea typeface="PT Serif"/>
                <a:cs typeface="PT Serif"/>
                <a:sym typeface="PT Serif"/>
              </a:rPr>
              <a:t>Draaglast gaat om externe factoren die mogelijk spanning kunnen veroorzaken:</a:t>
            </a:r>
            <a:endParaRPr sz="2740" i="1" dirty="0">
              <a:latin typeface="PT Serif"/>
              <a:ea typeface="PT Serif"/>
              <a:cs typeface="PT Serif"/>
              <a:sym typeface="PT Serif"/>
            </a:endParaRPr>
          </a:p>
          <a:p>
            <a:pPr marL="457200" lvl="0" indent="-402590" algn="l" rtl="0">
              <a:spcBef>
                <a:spcPts val="1000"/>
              </a:spcBef>
              <a:spcAft>
                <a:spcPts val="0"/>
              </a:spcAft>
              <a:buSzPts val="2740"/>
              <a:buFont typeface="PT Serif"/>
              <a:buChar char="›"/>
            </a:pPr>
            <a:r>
              <a:rPr lang="nl" sz="2740" b="0" i="1" dirty="0">
                <a:latin typeface="PT Serif"/>
                <a:ea typeface="PT Serif"/>
                <a:cs typeface="PT Serif"/>
                <a:sym typeface="PT Serif"/>
              </a:rPr>
              <a:t>werk (werkdruk, slechte werksfeer, werkloosheid, …)</a:t>
            </a:r>
            <a:endParaRPr sz="2740" b="0" i="1" dirty="0">
              <a:latin typeface="PT Serif"/>
              <a:ea typeface="PT Serif"/>
              <a:cs typeface="PT Serif"/>
              <a:sym typeface="PT Serif"/>
            </a:endParaRPr>
          </a:p>
          <a:p>
            <a:pPr marL="457200" lvl="0" indent="-402590" algn="l" rtl="0">
              <a:spcBef>
                <a:spcPts val="1000"/>
              </a:spcBef>
              <a:spcAft>
                <a:spcPts val="0"/>
              </a:spcAft>
              <a:buSzPts val="2740"/>
              <a:buFont typeface="PT Serif"/>
              <a:buChar char="›"/>
            </a:pPr>
            <a:r>
              <a:rPr lang="nl" sz="2740" b="0" i="1" dirty="0">
                <a:latin typeface="PT Serif"/>
                <a:ea typeface="PT Serif"/>
                <a:cs typeface="PT Serif"/>
                <a:sym typeface="PT Serif"/>
              </a:rPr>
              <a:t>een thuissituatie die spanning of druk geeft (relatieproblemen, ziekte in de familie, …)</a:t>
            </a:r>
            <a:endParaRPr sz="2740" b="0" i="1" dirty="0">
              <a:latin typeface="PT Serif"/>
              <a:ea typeface="PT Serif"/>
              <a:cs typeface="PT Serif"/>
              <a:sym typeface="PT Serif"/>
            </a:endParaRPr>
          </a:p>
          <a:p>
            <a:pPr marL="457200" lvl="0" indent="-402590" algn="l" rtl="0">
              <a:spcBef>
                <a:spcPts val="1000"/>
              </a:spcBef>
              <a:spcAft>
                <a:spcPts val="0"/>
              </a:spcAft>
              <a:buSzPts val="2740"/>
              <a:buFont typeface="PT Serif"/>
              <a:buChar char="›"/>
            </a:pPr>
            <a:r>
              <a:rPr lang="nl-NL" sz="2740" b="0" i="1" dirty="0">
                <a:latin typeface="PT Serif"/>
                <a:ea typeface="PT Serif"/>
                <a:cs typeface="PT Serif"/>
                <a:sym typeface="PT Serif"/>
              </a:rPr>
              <a:t>de eigen gezondheid</a:t>
            </a:r>
            <a:endParaRPr sz="2740" b="0" i="1" dirty="0">
              <a:latin typeface="PT Serif"/>
              <a:ea typeface="PT Serif"/>
              <a:cs typeface="PT Serif"/>
              <a:sym typeface="PT Serif"/>
            </a:endParaRPr>
          </a:p>
          <a:p>
            <a:pPr marL="457200" lvl="0" indent="-402590" algn="l" rtl="0">
              <a:spcBef>
                <a:spcPts val="1000"/>
              </a:spcBef>
              <a:spcAft>
                <a:spcPts val="1000"/>
              </a:spcAft>
              <a:buSzPts val="2740"/>
              <a:buFont typeface="PT Serif"/>
              <a:buChar char="›"/>
            </a:pPr>
            <a:r>
              <a:rPr lang="nl" sz="2740" b="0" i="1" dirty="0">
                <a:latin typeface="PT Serif"/>
                <a:ea typeface="PT Serif"/>
                <a:cs typeface="PT Serif"/>
                <a:sym typeface="PT Serif"/>
              </a:rPr>
              <a:t>slecht slapen</a:t>
            </a:r>
            <a:endParaRPr sz="2740" b="0" i="1" dirty="0">
              <a:latin typeface="PT Serif"/>
              <a:ea typeface="PT Serif"/>
              <a:cs typeface="PT Serif"/>
              <a:sym typeface="PT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1"/>
          <p:cNvSpPr txBox="1">
            <a:spLocks noGrp="1"/>
          </p:cNvSpPr>
          <p:nvPr>
            <p:ph type="title" idx="4294967295"/>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740" i="1">
                <a:latin typeface="PT Serif"/>
                <a:ea typeface="PT Serif"/>
                <a:cs typeface="PT Serif"/>
                <a:sym typeface="PT Serif"/>
              </a:rPr>
              <a:t>Draagkracht gaat om het omgaan met stress maar ook dingen die je gelukkig maken en energie geven:</a:t>
            </a:r>
            <a:endParaRPr sz="2740" i="1">
              <a:latin typeface="PT Serif"/>
              <a:ea typeface="PT Serif"/>
              <a:cs typeface="PT Serif"/>
              <a:sym typeface="PT Serif"/>
            </a:endParaRPr>
          </a:p>
          <a:p>
            <a:pPr marL="457200" lvl="0" indent="-402590" algn="l" rtl="0">
              <a:spcBef>
                <a:spcPts val="1000"/>
              </a:spcBef>
              <a:spcAft>
                <a:spcPts val="0"/>
              </a:spcAft>
              <a:buSzPts val="2740"/>
              <a:buFont typeface="PT Serif"/>
              <a:buChar char="›"/>
            </a:pPr>
            <a:r>
              <a:rPr lang="nl" sz="2740" b="0" i="1">
                <a:latin typeface="PT Serif"/>
                <a:ea typeface="PT Serif"/>
                <a:cs typeface="PT Serif"/>
                <a:sym typeface="PT Serif"/>
              </a:rPr>
              <a:t>voldoende ontspanning en rust</a:t>
            </a:r>
            <a:endParaRPr sz="2740" b="0" i="1">
              <a:latin typeface="PT Serif"/>
              <a:ea typeface="PT Serif"/>
              <a:cs typeface="PT Serif"/>
              <a:sym typeface="PT Serif"/>
            </a:endParaRPr>
          </a:p>
          <a:p>
            <a:pPr marL="457200" lvl="0" indent="-402590" algn="l" rtl="0">
              <a:spcBef>
                <a:spcPts val="1000"/>
              </a:spcBef>
              <a:spcAft>
                <a:spcPts val="0"/>
              </a:spcAft>
              <a:buSzPts val="2740"/>
              <a:buFont typeface="PT Serif"/>
              <a:buChar char="›"/>
            </a:pPr>
            <a:r>
              <a:rPr lang="nl" sz="2740" b="0" i="1">
                <a:latin typeface="PT Serif"/>
                <a:ea typeface="PT Serif"/>
                <a:cs typeface="PT Serif"/>
                <a:sym typeface="PT Serif"/>
              </a:rPr>
              <a:t>goede relaties met partner, sociale contacten, collega’s etc.</a:t>
            </a:r>
            <a:endParaRPr sz="2740" b="0" i="1">
              <a:latin typeface="PT Serif"/>
              <a:ea typeface="PT Serif"/>
              <a:cs typeface="PT Serif"/>
              <a:sym typeface="PT Serif"/>
            </a:endParaRPr>
          </a:p>
          <a:p>
            <a:pPr marL="457200" lvl="0" indent="-402590" algn="l" rtl="0">
              <a:spcBef>
                <a:spcPts val="1000"/>
              </a:spcBef>
              <a:spcAft>
                <a:spcPts val="1000"/>
              </a:spcAft>
              <a:buSzPts val="2740"/>
              <a:buFont typeface="PT Serif"/>
              <a:buChar char="›"/>
            </a:pPr>
            <a:r>
              <a:rPr lang="nl" sz="2740" b="0" i="1">
                <a:latin typeface="PT Serif"/>
                <a:ea typeface="PT Serif"/>
                <a:cs typeface="PT Serif"/>
                <a:sym typeface="PT Serif"/>
              </a:rPr>
              <a:t>een goede werksfeer</a:t>
            </a:r>
            <a:endParaRPr sz="2740" b="0" i="1">
              <a:latin typeface="PT Serif"/>
              <a:ea typeface="PT Serif"/>
              <a:cs typeface="PT Serif"/>
              <a:sym typeface="PT Serif"/>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2"/>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BAT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3"/>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Vragen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4"/>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740"/>
              <a:t>Moeten we leren leven met stress? Met burn-out?</a:t>
            </a:r>
            <a:r>
              <a:rPr lang="nl" sz="2740" b="0"/>
              <a:t> </a:t>
            </a:r>
            <a:endParaRPr sz="2740" b="0"/>
          </a:p>
          <a:p>
            <a:pPr marL="457200" lvl="0" indent="0" algn="l" rtl="0">
              <a:spcBef>
                <a:spcPts val="1000"/>
              </a:spcBef>
              <a:spcAft>
                <a:spcPts val="1000"/>
              </a:spcAft>
              <a:buNone/>
            </a:pPr>
            <a:r>
              <a:rPr lang="nl" sz="2740" b="0"/>
              <a:t>Waarom wel/niet?</a:t>
            </a:r>
            <a:endParaRPr sz="274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5"/>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740"/>
              <a:t>Waar ligt de verantwoordelijkheid? Bij de persoon zelf of bij de organisatie?</a:t>
            </a:r>
            <a:endParaRPr sz="2740"/>
          </a:p>
          <a:p>
            <a:pPr marL="457200" lvl="0" indent="-402590" algn="l" rtl="0">
              <a:spcBef>
                <a:spcPts val="1000"/>
              </a:spcBef>
              <a:spcAft>
                <a:spcPts val="0"/>
              </a:spcAft>
              <a:buSzPts val="2740"/>
              <a:buChar char="›"/>
            </a:pPr>
            <a:r>
              <a:rPr lang="nl" sz="2740" b="0"/>
              <a:t>Welke rol speelt het privéleven van een persoon?</a:t>
            </a:r>
            <a:endParaRPr sz="2740" b="0"/>
          </a:p>
          <a:p>
            <a:pPr marL="457200" lvl="0" indent="-402590" algn="l" rtl="0">
              <a:spcBef>
                <a:spcPts val="1000"/>
              </a:spcBef>
              <a:spcAft>
                <a:spcPts val="1000"/>
              </a:spcAft>
              <a:buSzPts val="2740"/>
              <a:buChar char="›"/>
            </a:pPr>
            <a:r>
              <a:rPr lang="nl" sz="2740" b="0"/>
              <a:t>Welke rol speelt de organisatie of het bedrijf?</a:t>
            </a:r>
            <a:endParaRPr sz="2740"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6"/>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sz="2740" b="0"/>
              <a:t>Gaat het vooral over het aantal uren werk of over de intensiteit en het tempo van het werk?</a:t>
            </a:r>
            <a:endParaRPr sz="2740" b="0"/>
          </a:p>
          <a:p>
            <a:pPr marL="0" lvl="0" indent="0" algn="l" rtl="0">
              <a:spcBef>
                <a:spcPts val="1000"/>
              </a:spcBef>
              <a:spcAft>
                <a:spcPts val="1000"/>
              </a:spcAft>
              <a:buNone/>
            </a:pPr>
            <a:r>
              <a:rPr lang="nl" sz="2740" b="0"/>
              <a:t>Hoe beschermen we mensen voor overbelasting (bereikbaarheid, toegang tot server, afleggen van telefoons, etc.)?</a:t>
            </a:r>
            <a:endParaRPr sz="2740" b="0"/>
          </a:p>
        </p:txBody>
      </p:sp>
    </p:spTree>
  </p:cSld>
  <p:clrMapOvr>
    <a:masterClrMapping/>
  </p:clrMapOvr>
</p:sld>
</file>

<file path=ppt/theme/theme1.xml><?xml version="1.0" encoding="utf-8"?>
<a:theme xmlns:a="http://schemas.openxmlformats.org/drawingml/2006/main" name="SERV – Zelf training geven">
  <a:themeElements>
    <a:clrScheme name="Simple Light">
      <a:dk1>
        <a:srgbClr val="FFFFFF"/>
      </a:dk1>
      <a:lt1>
        <a:srgbClr val="FFFFFF"/>
      </a:lt1>
      <a:dk2>
        <a:srgbClr val="FFFFFF"/>
      </a:dk2>
      <a:lt2>
        <a:srgbClr val="FFFFFF"/>
      </a:lt2>
      <a:accent1>
        <a:srgbClr val="A74846"/>
      </a:accent1>
      <a:accent2>
        <a:srgbClr val="137E98"/>
      </a:accent2>
      <a:accent3>
        <a:srgbClr val="86B6C1"/>
      </a:accent3>
      <a:accent4>
        <a:srgbClr val="D09350"/>
      </a:accent4>
      <a:accent5>
        <a:srgbClr val="6E8A5B"/>
      </a:accent5>
      <a:accent6>
        <a:srgbClr val="FFFFF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08DD036DD634B88BFB7283EE34042" ma:contentTypeVersion="175" ma:contentTypeDescription="Een nieuw document maken." ma:contentTypeScope="" ma:versionID="1b8b6ad649cc7077babfd2f4a5169984">
  <xsd:schema xmlns:xsd="http://www.w3.org/2001/XMLSchema" xmlns:xs="http://www.w3.org/2001/XMLSchema" xmlns:p="http://schemas.microsoft.com/office/2006/metadata/properties" xmlns:ns2="e85dfcd9-c5d6-4bac-8fdf-b09bef0d2fa4" xmlns:ns3="f725d260-56a6-422e-80a7-124eec32f860" xmlns:ns4="d7176901-b574-45a9-8ff7-3e25ac64ac2b" targetNamespace="http://schemas.microsoft.com/office/2006/metadata/properties" ma:root="true" ma:fieldsID="87b35f787caeaeaa3b6968c5fe016d0d" ns2:_="" ns3:_="" ns4:_="">
    <xsd:import namespace="e85dfcd9-c5d6-4bac-8fdf-b09bef0d2fa4"/>
    <xsd:import namespace="f725d260-56a6-422e-80a7-124eec32f860"/>
    <xsd:import namespace="d7176901-b574-45a9-8ff7-3e25ac64ac2b"/>
    <xsd:element name="properties">
      <xsd:complexType>
        <xsd:sequence>
          <xsd:element name="documentManagement">
            <xsd:complexType>
              <xsd:all>
                <xsd:element ref="ns2:TaxCatchAll" minOccurs="0"/>
                <xsd:element ref="ns3:SharedWithUsers" minOccurs="0"/>
                <xsd:element ref="ns3:SharedWithDetails" minOccurs="0"/>
                <xsd:element ref="ns4:lcf76f155ced4ddcb4097134ff3c332f" minOccurs="0"/>
                <xsd:element ref="ns4:MediaServiceMetadata" minOccurs="0"/>
                <xsd:element ref="ns4:MediaServiceFastMetadata" minOccurs="0"/>
                <xsd:element ref="ns4:MediaServiceSearchProperties" minOccurs="0"/>
                <xsd:element ref="ns4:MediaServiceObjectDetectorVersions" minOccurs="0"/>
                <xsd:element ref="ns4:MediaServiceGenerationTime" minOccurs="0"/>
                <xsd:element ref="ns4:MediaServiceEventHashCode" minOccurs="0"/>
                <xsd:element ref="ns4:MediaServiceOCR" minOccurs="0"/>
                <xsd:element ref="ns4:MediaLengthInSecond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dfcd9-c5d6-4bac-8fdf-b09bef0d2fa4"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a4ce5f8-6560-41be-b41d-fdde25e4b3cd}" ma:internalName="TaxCatchAll" ma:showField="CatchAllData" ma:web="f725d260-56a6-422e-80a7-124eec32f8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25d260-56a6-422e-80a7-124eec32f860" elementFormDefault="qualified">
    <xsd:import namespace="http://schemas.microsoft.com/office/2006/documentManagement/types"/>
    <xsd:import namespace="http://schemas.microsoft.com/office/infopath/2007/PartnerControls"/>
    <xsd:element name="SharedWithUsers" ma:index="9"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176901-b574-45a9-8ff7-3e25ac64ac2b" elementFormDefault="qualified">
    <xsd:import namespace="http://schemas.microsoft.com/office/2006/documentManagement/types"/>
    <xsd:import namespace="http://schemas.microsoft.com/office/infopath/2007/PartnerControls"/>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61d4e419-7667-4ca3-9304-560b344eb50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176901-b574-45a9-8ff7-3e25ac64ac2b">
      <Terms xmlns="http://schemas.microsoft.com/office/infopath/2007/PartnerControls"/>
    </lcf76f155ced4ddcb4097134ff3c332f>
    <TaxCatchAll xmlns="e85dfcd9-c5d6-4bac-8fdf-b09bef0d2fa4">
      <Value>2</Value>
    </TaxCatchAll>
  </documentManagement>
</p:properties>
</file>

<file path=customXml/itemProps1.xml><?xml version="1.0" encoding="utf-8"?>
<ds:datastoreItem xmlns:ds="http://schemas.openxmlformats.org/officeDocument/2006/customXml" ds:itemID="{94F98E07-36D6-466D-9F43-51F63C5CB2FF}"/>
</file>

<file path=customXml/itemProps2.xml><?xml version="1.0" encoding="utf-8"?>
<ds:datastoreItem xmlns:ds="http://schemas.openxmlformats.org/officeDocument/2006/customXml" ds:itemID="{2A907164-F439-4B10-B00B-B980BF5BEB57}"/>
</file>

<file path=customXml/itemProps3.xml><?xml version="1.0" encoding="utf-8"?>
<ds:datastoreItem xmlns:ds="http://schemas.openxmlformats.org/officeDocument/2006/customXml" ds:itemID="{6F437A25-A8BE-49E9-905A-DA648EB82FF8}"/>
</file>

<file path=docProps/app.xml><?xml version="1.0" encoding="utf-8"?>
<Properties xmlns="http://schemas.openxmlformats.org/officeDocument/2006/extended-properties" xmlns:vt="http://schemas.openxmlformats.org/officeDocument/2006/docPropsVTypes">
  <TotalTime>0</TotalTime>
  <Words>205</Words>
  <Application>Microsoft Office PowerPoint</Application>
  <PresentationFormat>Diavoorstelling (16:9)</PresentationFormat>
  <Paragraphs>29</Paragraphs>
  <Slides>11</Slides>
  <Notes>11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PT Serif</vt:lpstr>
      <vt:lpstr>Open Sans</vt:lpstr>
      <vt:lpstr>Arial</vt:lpstr>
      <vt:lpstr>SERV – Zelf training geven</vt:lpstr>
      <vt:lpstr>werkstress en  burn-out voorkomen </vt:lpstr>
      <vt:lpstr>Introductie</vt:lpstr>
      <vt:lpstr>Draaglast gaat om externe factoren die mogelijk spanning kunnen veroorzaken: werk (werkdruk, slechte werksfeer, werkloosheid, …) een thuissituatie die spanning of druk geeft (relatieproblemen, ziekte in de familie, …) de eigen gezondheid slecht slapen</vt:lpstr>
      <vt:lpstr>Draagkracht gaat om het omgaan met stress maar ook dingen die je gelukkig maken en energie geven: voldoende ontspanning en rust goede relaties met partner, sociale contacten, collega’s etc. een goede werksfeer</vt:lpstr>
      <vt:lpstr>BAT</vt:lpstr>
      <vt:lpstr>Vragen</vt:lpstr>
      <vt:lpstr>Moeten we leren leven met stress? Met burn-out?  Waarom wel/niet?</vt:lpstr>
      <vt:lpstr>Waar ligt de verantwoordelijkheid? Bij de persoon zelf of bij de organisatie? Welke rol speelt het privéleven van een persoon? Welke rol speelt de organisatie of het bedrijf?</vt:lpstr>
      <vt:lpstr>Gaat het vooral over het aantal uren werk of over de intensiteit en het tempo van het werk? Hoe beschermen we mensen voor overbelasting (bereikbaarheid, toegang tot server, afleggen van telefoons, etc.)?</vt:lpstr>
      <vt:lpstr>Hoe kunnen we werkstress verminderen: als individu? als organisatie? Welke goede voorbeelden zijn er van bedrijven of organisaties rond het voorkomen van werkstress of waar de problemen goed worden aangepakt?     </vt:lpstr>
      <vt:lpstr>Afsluiter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werkstress en  burn-out voorkomen </dc:title>
  <cp:lastModifiedBy>Tom Seymoens</cp:lastModifiedBy>
  <cp:revision>1</cp:revision>
  <dcterms:modified xsi:type="dcterms:W3CDTF">2023-08-14T12:54:06Z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0x010100B5E08DD036DD634B88BFB7283EE34042</vt:lpwstr>
  </property>
  <property fmtid="{D5CDD505-2E9C-101B-9397-08002B2CF9AE}" pid="3" name="Dossierhouder">
    <vt:lpwstr>69</vt:lpwstr>
  </property>
  <property fmtid="{D5CDD505-2E9C-101B-9397-08002B2CF9AE}" pid="4" name="Entiteit">
    <vt:lpwstr>2;#Stichting Innovatie en Arbeid|102afd07-b97b-473e-b127-fcbe07712817</vt:lpwstr>
  </property>
  <property fmtid="{D5CDD505-2E9C-101B-9397-08002B2CF9AE}" pid="5" name="d0eb5182aae74b97bb4da5b3a64ae3f4">
    <vt:lpwstr>Stichting Innovatie en Arbeid|102afd07-b97b-473e-b127-fcbe07712817</vt:lpwstr>
  </property>
  <property fmtid="{D5CDD505-2E9C-101B-9397-08002B2CF9AE}" pid="6" name="Dossierstatus">
    <vt:lpwstr>Open</vt:lpwstr>
  </property>
  <property fmtid="{D5CDD505-2E9C-101B-9397-08002B2CF9AE}" pid="7" name="Voorwerp">
    <vt:lpwstr/>
  </property>
  <property fmtid="{D5CDD505-2E9C-101B-9397-08002B2CF9AE}" pid="8" name="e1907ef6686f45a889c06b3736ec9c4a">
    <vt:lpwstr/>
  </property>
  <property fmtid="{D5CDD505-2E9C-101B-9397-08002B2CF9AE}" pid="9" name="Fototrefwoord">
    <vt:lpwstr/>
  </property>
  <property fmtid="{D5CDD505-2E9C-101B-9397-08002B2CF9AE}" pid="10" name="Bestemmeling">
    <vt:lpwstr/>
  </property>
  <property fmtid="{D5CDD505-2E9C-101B-9397-08002B2CF9AE}" pid="11" name="MediaServiceImageTags">
    <vt:lpwstr/>
  </property>
  <property fmtid="{D5CDD505-2E9C-101B-9397-08002B2CF9AE}" pid="12" name="Opvolging">
    <vt:lpwstr/>
  </property>
  <property fmtid="{D5CDD505-2E9C-101B-9397-08002B2CF9AE}" pid="13" name="l83a42741b21467d88658a98ee2f68b4">
    <vt:lpwstr/>
  </property>
  <property fmtid="{D5CDD505-2E9C-101B-9397-08002B2CF9AE}" pid="14" name="h4c2d042d7e1414d8fe056687b01b2e7">
    <vt:lpwstr/>
  </property>
  <property fmtid="{D5CDD505-2E9C-101B-9397-08002B2CF9AE}" pid="15" name="NaamAanvrager">
    <vt:lpwstr/>
  </property>
  <property fmtid="{D5CDD505-2E9C-101B-9397-08002B2CF9AE}" pid="16" name="BestemmelingVerzending">
    <vt:lpwstr/>
  </property>
  <property fmtid="{D5CDD505-2E9C-101B-9397-08002B2CF9AE}" pid="17" name="p2b5338090b7459683b7bd4d1e9785e9">
    <vt:lpwstr/>
  </property>
  <property fmtid="{D5CDD505-2E9C-101B-9397-08002B2CF9AE}" pid="18" name="k8a9470f847b47379cf95df2ded267d5">
    <vt:lpwstr/>
  </property>
  <property fmtid="{D5CDD505-2E9C-101B-9397-08002B2CF9AE}" pid="19" name="pe2554564ced4236b5cd079b0a0a621c">
    <vt:lpwstr/>
  </property>
  <property fmtid="{D5CDD505-2E9C-101B-9397-08002B2CF9AE}" pid="20" name="_docset_NoMedatataSyncRequired">
    <vt:lpwstr>False</vt:lpwstr>
  </property>
  <property fmtid="{D5CDD505-2E9C-101B-9397-08002B2CF9AE}" pid="21" name="DossierLabel">
    <vt:lpwstr/>
  </property>
  <property fmtid="{D5CDD505-2E9C-101B-9397-08002B2CF9AE}" pid="22" name="ndb4a5edd3e0401f9391ff985f82e255">
    <vt:lpwstr/>
  </property>
  <property fmtid="{D5CDD505-2E9C-101B-9397-08002B2CF9AE}" pid="23" name="h61360eaecae4972b56daf512a872701">
    <vt:lpwstr/>
  </property>
  <property fmtid="{D5CDD505-2E9C-101B-9397-08002B2CF9AE}" pid="24" name="Document_x0020_type">
    <vt:lpwstr/>
  </property>
  <property fmtid="{D5CDD505-2E9C-101B-9397-08002B2CF9AE}" pid="25" name="j418a8861e3644fdb3fc71836fc55b62">
    <vt:lpwstr/>
  </property>
  <property fmtid="{D5CDD505-2E9C-101B-9397-08002B2CF9AE}" pid="26" name="Beleidsdomein">
    <vt:lpwstr/>
  </property>
  <property fmtid="{D5CDD505-2E9C-101B-9397-08002B2CF9AE}" pid="27" name="p5d8203997dc42fdaeb7fdbdf684a294">
    <vt:lpwstr/>
  </property>
  <property fmtid="{D5CDD505-2E9C-101B-9397-08002B2CF9AE}" pid="28" name="Thema">
    <vt:lpwstr/>
  </property>
  <property fmtid="{D5CDD505-2E9C-101B-9397-08002B2CF9AE}" pid="29" name="o245ce9260044fc3bdcb5d3f7f2731a8">
    <vt:lpwstr/>
  </property>
  <property fmtid="{D5CDD505-2E9C-101B-9397-08002B2CF9AE}" pid="30" name="AfzenderVerzending">
    <vt:lpwstr/>
  </property>
  <property fmtid="{D5CDD505-2E9C-101B-9397-08002B2CF9AE}" pid="31" name="FunctieAanvrager">
    <vt:lpwstr/>
  </property>
  <property fmtid="{D5CDD505-2E9C-101B-9397-08002B2CF9AE}" pid="32" name="Document type">
    <vt:lpwstr/>
  </property>
</Properties>
</file>